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1" r:id="rId6"/>
    <p:sldId id="260" r:id="rId7"/>
    <p:sldId id="262" r:id="rId8"/>
    <p:sldId id="264" r:id="rId9"/>
    <p:sldId id="279"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2"/>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10D2-E9FD-8443-9910-7B914D7DAD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B108B9-632A-3941-909C-A579A2A8DC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274EEE-D36B-594E-8BC8-587C0FE51A5A}"/>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CE835C9F-6119-B049-A443-D1A45846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B745B-EA5F-944B-947F-53DBEC249ADC}"/>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111385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4CE0-1155-5B41-9BD1-334FE1A48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F07AA-F612-5A42-8763-1F061536A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26098-6F19-A441-9A95-2CD7FD4AEBCA}"/>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8441734C-D12A-EC47-A548-BC0E8F5BB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C6905-2F6F-B642-B448-0964F7B2F7E0}"/>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305802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98642-A7B1-B842-A06E-4CEC18962C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250ABE-DEF0-C24C-9E72-6C5FF4DBC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515F4-42DE-D548-A852-8BD086973830}"/>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488A1664-0D86-5045-BD51-D48E88CA7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0F999-8359-454B-9331-24EFB5A5B8AA}"/>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751032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E6F2-74C6-364C-BD20-0FE77AB0F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B32808-96B8-264E-B4C4-B206FB02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57412-411B-CC49-82FB-5A77C7E8434B}"/>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BDF83F48-BDC3-8444-B5A1-43327C2A2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58F91-A6F9-CD41-8AA5-7679C940E8C8}"/>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80928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38D8-1774-804D-B5C3-3DC54448D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03AEDF-90C7-D54A-A76B-5E272565BB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141EB8-6EDF-4B43-A6C0-F300E71D8D08}"/>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AA68D9C4-7B92-4F4E-B82F-9C9E9F53B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91F82-A106-1B44-8394-1B4E11A1279B}"/>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924238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2443-CC0F-D746-9666-4AB99F989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9F8C08-7004-D146-BDD5-16753B7B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E628D9-35AD-104B-96F6-86720ACCD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6222E-E810-E74C-9617-DAD816F3A5C0}"/>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4A77FB4A-C48C-F24B-99DB-901F7119B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94C40-F114-974E-8C3A-128ABBBE7665}"/>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128039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082-D17F-CE43-A556-68398D564A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9070B9-A3E5-0440-893D-423428DE7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97F913-7ACF-3F48-8F22-310425EF8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FF0828-C68E-2240-A78C-C498D436A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FEC382-F14F-E247-82A8-DF3752572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50C533-05B3-B149-819A-EA849EB9E528}"/>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8" name="Footer Placeholder 7">
            <a:extLst>
              <a:ext uri="{FF2B5EF4-FFF2-40B4-BE49-F238E27FC236}">
                <a16:creationId xmlns:a16="http://schemas.microsoft.com/office/drawing/2014/main" id="{5F1ADD96-3544-9D41-8F86-D52F713D81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D116EA-3CE8-B847-BCF6-05FB415E101C}"/>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6688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6430-0BDA-2945-90A0-72921879BC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4B775E-1FEC-1747-B8BA-68B7D47EFF8F}"/>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4" name="Footer Placeholder 3">
            <a:extLst>
              <a:ext uri="{FF2B5EF4-FFF2-40B4-BE49-F238E27FC236}">
                <a16:creationId xmlns:a16="http://schemas.microsoft.com/office/drawing/2014/main" id="{0ED9A953-AED2-FC4E-8C4B-CD46CA303D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FD23FD-9418-FE46-8E27-E0135A111355}"/>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49860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7E6BD-DBE7-0F43-B722-7A4C7B46A8D9}"/>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3" name="Footer Placeholder 2">
            <a:extLst>
              <a:ext uri="{FF2B5EF4-FFF2-40B4-BE49-F238E27FC236}">
                <a16:creationId xmlns:a16="http://schemas.microsoft.com/office/drawing/2014/main" id="{24066196-48AF-6D47-8799-2C6C93DD61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3A3ACD-90F0-604D-910D-13F3320D3BE3}"/>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337310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56C2-D05B-3B43-B001-65C7E04B8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A67BE-07A6-EC44-9957-111DB4EC6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43643-9C75-1D4C-B8E4-65EE48C86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63C4A-D984-1B42-8115-5BC146F3A5B6}"/>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D9B33097-45C2-6C4C-9B48-454D9863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5D193C-E3A9-8645-B1A0-E920C8903107}"/>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46165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29DF-7E23-2248-8B51-53A19C688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AC388B-7E86-2847-9E54-15A5AA42C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E38317-BD0E-6A48-994B-DE25A401C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3FB46-F9BE-FD42-A217-8784380267A5}"/>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5010BF5D-1204-414C-B519-ACD04A90B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F7653-79B0-C548-90B5-A33DFE1A4186}"/>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7051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3D2A4-DD46-F644-B495-426106042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97EFE3-D833-014A-8C0B-D811D1F19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A8C1E-567C-3A4C-8961-087A24C71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6D2C7C49-4CE5-AE44-A2C4-5B38B9C46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1EAFA6-C078-B340-B560-783D22DF9D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29E27-E1CD-F94D-B9F0-40EBC4E17CB4}" type="slidenum">
              <a:rPr lang="en-US" smtClean="0"/>
              <a:t>‹#›</a:t>
            </a:fld>
            <a:endParaRPr lang="en-US"/>
          </a:p>
        </p:txBody>
      </p:sp>
    </p:spTree>
    <p:extLst>
      <p:ext uri="{BB962C8B-B14F-4D97-AF65-F5344CB8AC3E}">
        <p14:creationId xmlns:p14="http://schemas.microsoft.com/office/powerpoint/2010/main" val="137637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hyperlink" Target="https://youtu.be/pL4nyw4-g2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grassknoted/asl-alphab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embed/SxZi8f-rl9Q"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1AE3-9806-274E-B39D-64AEBFD6B453}"/>
              </a:ext>
            </a:extLst>
          </p:cNvPr>
          <p:cNvSpPr>
            <a:spLocks noGrp="1"/>
          </p:cNvSpPr>
          <p:nvPr>
            <p:ph type="ctrTitle"/>
          </p:nvPr>
        </p:nvSpPr>
        <p:spPr/>
        <p:txBody>
          <a:bodyPr/>
          <a:lstStyle/>
          <a:p>
            <a:r>
              <a:rPr lang="en-US" dirty="0"/>
              <a:t> Gesture recognition</a:t>
            </a:r>
          </a:p>
        </p:txBody>
      </p:sp>
      <p:sp>
        <p:nvSpPr>
          <p:cNvPr id="3" name="Subtitle 2">
            <a:extLst>
              <a:ext uri="{FF2B5EF4-FFF2-40B4-BE49-F238E27FC236}">
                <a16:creationId xmlns:a16="http://schemas.microsoft.com/office/drawing/2014/main" id="{53CE18CD-C63E-104C-A2AA-6D56D5E1C76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64614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934A-0D7A-6642-BBD1-E21EE1F3E83D}"/>
              </a:ext>
            </a:extLst>
          </p:cNvPr>
          <p:cNvSpPr>
            <a:spLocks noGrp="1"/>
          </p:cNvSpPr>
          <p:nvPr>
            <p:ph type="title"/>
          </p:nvPr>
        </p:nvSpPr>
        <p:spPr/>
        <p:txBody>
          <a:bodyPr/>
          <a:lstStyle/>
          <a:p>
            <a:r>
              <a:rPr lang="en-US" b="1" dirty="0"/>
              <a:t>Dynamic Processing</a:t>
            </a:r>
          </a:p>
        </p:txBody>
      </p:sp>
      <p:sp>
        <p:nvSpPr>
          <p:cNvPr id="3" name="Content Placeholder 2">
            <a:extLst>
              <a:ext uri="{FF2B5EF4-FFF2-40B4-BE49-F238E27FC236}">
                <a16:creationId xmlns:a16="http://schemas.microsoft.com/office/drawing/2014/main" id="{6836C1D1-2A65-0344-943A-9E9629D867BF}"/>
              </a:ext>
            </a:extLst>
          </p:cNvPr>
          <p:cNvSpPr>
            <a:spLocks noGrp="1"/>
          </p:cNvSpPr>
          <p:nvPr>
            <p:ph idx="1"/>
          </p:nvPr>
        </p:nvSpPr>
        <p:spPr>
          <a:xfrm>
            <a:off x="838200" y="1514475"/>
            <a:ext cx="10515600" cy="4978400"/>
          </a:xfrm>
        </p:spPr>
        <p:txBody>
          <a:bodyPr>
            <a:normAutofit/>
          </a:bodyPr>
          <a:lstStyle/>
          <a:p>
            <a:r>
              <a:rPr lang="en-US" dirty="0"/>
              <a:t>RGB image frame is converted to </a:t>
            </a:r>
            <a:r>
              <a:rPr lang="en-US" dirty="0" err="1"/>
              <a:t>YCbCr</a:t>
            </a:r>
            <a:r>
              <a:rPr lang="en-US" dirty="0"/>
              <a:t> color space. </a:t>
            </a:r>
          </a:p>
          <a:p>
            <a:r>
              <a:rPr lang="en-US" dirty="0"/>
              <a:t>Using facial landmark detection, color of the skin pixels are determined</a:t>
            </a:r>
          </a:p>
          <a:p>
            <a:r>
              <a:rPr lang="en-US" dirty="0"/>
              <a:t>Skin colored pixels are extracted with a threshold.</a:t>
            </a:r>
          </a:p>
          <a:p>
            <a:r>
              <a:rPr lang="en-US" dirty="0"/>
              <a:t>Binarize the resultant image and apply the same set of morphological operations as described in the previous method. </a:t>
            </a:r>
          </a:p>
          <a:p>
            <a:r>
              <a:rPr lang="en-US" dirty="0"/>
              <a:t>Use convex hull algorithm (gives the smallest convex polygon that contains all the points within it) to identify the smallest convex polygon that surrounds the hand region thereby isolating the hand from the rest of the frame.</a:t>
            </a:r>
          </a:p>
          <a:p>
            <a:endParaRPr lang="en-US" dirty="0"/>
          </a:p>
        </p:txBody>
      </p:sp>
    </p:spTree>
    <p:extLst>
      <p:ext uri="{BB962C8B-B14F-4D97-AF65-F5344CB8AC3E}">
        <p14:creationId xmlns:p14="http://schemas.microsoft.com/office/powerpoint/2010/main" val="372671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2B4EED9-D62F-7B48-8D1B-A60B556E36A1}"/>
              </a:ext>
            </a:extLst>
          </p:cNvPr>
          <p:cNvPicPr>
            <a:picLocks noGrp="1" noChangeAspect="1"/>
          </p:cNvPicPr>
          <p:nvPr>
            <p:ph idx="1"/>
          </p:nvPr>
        </p:nvPicPr>
        <p:blipFill>
          <a:blip r:embed="rId2"/>
          <a:stretch>
            <a:fillRect/>
          </a:stretch>
        </p:blipFill>
        <p:spPr>
          <a:xfrm>
            <a:off x="6296679" y="480060"/>
            <a:ext cx="5294716" cy="2780728"/>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7A072449-C0DB-9649-8634-134D372E8135}"/>
              </a:ext>
            </a:extLst>
          </p:cNvPr>
          <p:cNvPicPr>
            <a:picLocks noChangeAspect="1"/>
          </p:cNvPicPr>
          <p:nvPr/>
        </p:nvPicPr>
        <p:blipFill>
          <a:blip r:embed="rId3"/>
          <a:stretch>
            <a:fillRect/>
          </a:stretch>
        </p:blipFill>
        <p:spPr>
          <a:xfrm>
            <a:off x="6296680" y="3458337"/>
            <a:ext cx="5294715" cy="2780728"/>
          </a:xfrm>
          <a:prstGeom prst="rect">
            <a:avLst/>
          </a:prstGeom>
        </p:spPr>
      </p:pic>
      <p:pic>
        <p:nvPicPr>
          <p:cNvPr id="11" name="Content Placeholder 3">
            <a:extLst>
              <a:ext uri="{FF2B5EF4-FFF2-40B4-BE49-F238E27FC236}">
                <a16:creationId xmlns:a16="http://schemas.microsoft.com/office/drawing/2014/main" id="{4ADC73EB-C8AF-104A-855F-F5C714F3CE19}"/>
              </a:ext>
            </a:extLst>
          </p:cNvPr>
          <p:cNvPicPr>
            <a:picLocks noChangeAspect="1"/>
          </p:cNvPicPr>
          <p:nvPr/>
        </p:nvPicPr>
        <p:blipFill rotWithShape="1">
          <a:blip r:embed="rId4"/>
          <a:srcRect t="29750" r="50000" b="8251"/>
          <a:stretch/>
        </p:blipFill>
        <p:spPr>
          <a:xfrm>
            <a:off x="541225" y="1489138"/>
            <a:ext cx="5257799" cy="3543301"/>
          </a:xfrm>
          <a:prstGeom prst="rect">
            <a:avLst/>
          </a:prstGeom>
        </p:spPr>
      </p:pic>
    </p:spTree>
    <p:extLst>
      <p:ext uri="{BB962C8B-B14F-4D97-AF65-F5344CB8AC3E}">
        <p14:creationId xmlns:p14="http://schemas.microsoft.com/office/powerpoint/2010/main" val="3562291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EB438C-EF36-3649-A0B3-0A1071DB8B10}"/>
              </a:ext>
            </a:extLst>
          </p:cNvPr>
          <p:cNvPicPr>
            <a:picLocks noGrp="1" noChangeAspect="1"/>
          </p:cNvPicPr>
          <p:nvPr>
            <p:ph idx="1"/>
          </p:nvPr>
        </p:nvPicPr>
        <p:blipFill>
          <a:blip r:embed="rId2"/>
          <a:stretch>
            <a:fillRect/>
          </a:stretch>
        </p:blipFill>
        <p:spPr>
          <a:xfrm>
            <a:off x="728663" y="713845"/>
            <a:ext cx="5181601" cy="4573726"/>
          </a:xfrm>
          <a:prstGeom prst="rect">
            <a:avLst/>
          </a:prstGeom>
        </p:spPr>
      </p:pic>
      <p:pic>
        <p:nvPicPr>
          <p:cNvPr id="6" name="Picture 5">
            <a:extLst>
              <a:ext uri="{FF2B5EF4-FFF2-40B4-BE49-F238E27FC236}">
                <a16:creationId xmlns:a16="http://schemas.microsoft.com/office/drawing/2014/main" id="{FE66D164-D7D5-184D-BC8C-86C6923683EE}"/>
              </a:ext>
            </a:extLst>
          </p:cNvPr>
          <p:cNvPicPr>
            <a:picLocks noChangeAspect="1"/>
          </p:cNvPicPr>
          <p:nvPr/>
        </p:nvPicPr>
        <p:blipFill>
          <a:blip r:embed="rId3"/>
          <a:stretch>
            <a:fillRect/>
          </a:stretch>
        </p:blipFill>
        <p:spPr>
          <a:xfrm>
            <a:off x="6396037" y="713845"/>
            <a:ext cx="5372100" cy="4572000"/>
          </a:xfrm>
          <a:prstGeom prst="rect">
            <a:avLst/>
          </a:prstGeom>
        </p:spPr>
      </p:pic>
      <p:sp>
        <p:nvSpPr>
          <p:cNvPr id="2" name="TextBox 1">
            <a:extLst>
              <a:ext uri="{FF2B5EF4-FFF2-40B4-BE49-F238E27FC236}">
                <a16:creationId xmlns:a16="http://schemas.microsoft.com/office/drawing/2014/main" id="{AC5A56C8-AC7C-664E-A23B-FA4E6BF9B6EF}"/>
              </a:ext>
            </a:extLst>
          </p:cNvPr>
          <p:cNvSpPr txBox="1"/>
          <p:nvPr/>
        </p:nvSpPr>
        <p:spPr>
          <a:xfrm>
            <a:off x="728663" y="5589270"/>
            <a:ext cx="9809797" cy="369332"/>
          </a:xfrm>
          <a:prstGeom prst="rect">
            <a:avLst/>
          </a:prstGeom>
          <a:noFill/>
        </p:spPr>
        <p:txBody>
          <a:bodyPr wrap="square" rtlCol="0">
            <a:spAutoFit/>
          </a:bodyPr>
          <a:lstStyle/>
          <a:p>
            <a:r>
              <a:rPr lang="en-US" dirty="0">
                <a:hlinkClick r:id="rId4"/>
              </a:rPr>
              <a:t>https://</a:t>
            </a:r>
            <a:r>
              <a:rPr lang="en-US" dirty="0" err="1">
                <a:hlinkClick r:id="rId4"/>
              </a:rPr>
              <a:t>youtu.be</a:t>
            </a:r>
            <a:r>
              <a:rPr lang="en-US" dirty="0">
                <a:hlinkClick r:id="rId4"/>
              </a:rPr>
              <a:t>/pL4nyw4-g2k</a:t>
            </a:r>
            <a:endParaRPr lang="en-US" dirty="0"/>
          </a:p>
        </p:txBody>
      </p:sp>
    </p:spTree>
    <p:extLst>
      <p:ext uri="{BB962C8B-B14F-4D97-AF65-F5344CB8AC3E}">
        <p14:creationId xmlns:p14="http://schemas.microsoft.com/office/powerpoint/2010/main" val="2466490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2AC2-77F5-B644-B14F-AB813255782A}"/>
              </a:ext>
            </a:extLst>
          </p:cNvPr>
          <p:cNvSpPr>
            <a:spLocks noGrp="1"/>
          </p:cNvSpPr>
          <p:nvPr>
            <p:ph type="title"/>
          </p:nvPr>
        </p:nvSpPr>
        <p:spPr/>
        <p:txBody>
          <a:bodyPr/>
          <a:lstStyle/>
          <a:p>
            <a:r>
              <a:rPr lang="en-US" b="1" dirty="0"/>
              <a:t>CNN Model</a:t>
            </a:r>
          </a:p>
        </p:txBody>
      </p:sp>
      <p:sp>
        <p:nvSpPr>
          <p:cNvPr id="3" name="Content Placeholder 2">
            <a:extLst>
              <a:ext uri="{FF2B5EF4-FFF2-40B4-BE49-F238E27FC236}">
                <a16:creationId xmlns:a16="http://schemas.microsoft.com/office/drawing/2014/main" id="{3F7CF7FF-CA0D-4B4F-93B4-7B461C90FA9F}"/>
              </a:ext>
            </a:extLst>
          </p:cNvPr>
          <p:cNvSpPr>
            <a:spLocks noGrp="1"/>
          </p:cNvSpPr>
          <p:nvPr>
            <p:ph idx="1"/>
          </p:nvPr>
        </p:nvSpPr>
        <p:spPr>
          <a:xfrm>
            <a:off x="838200" y="1690687"/>
            <a:ext cx="10515600" cy="4486275"/>
          </a:xfrm>
        </p:spPr>
        <p:txBody>
          <a:bodyPr/>
          <a:lstStyle/>
          <a:p>
            <a:r>
              <a:rPr lang="en-US" dirty="0"/>
              <a:t>The convolutional neural network (CNN) is a class of deep learning neural networks. </a:t>
            </a:r>
          </a:p>
          <a:p>
            <a:r>
              <a:rPr lang="en-US" dirty="0"/>
              <a:t>CNNs are most commonly used to analyze visual imagery and are frequently working behind the scenes in image classification. </a:t>
            </a:r>
          </a:p>
          <a:p>
            <a:r>
              <a:rPr lang="en-US" dirty="0"/>
              <a:t>Before CNN, people spent a lot of time on feature selection</a:t>
            </a:r>
          </a:p>
          <a:p>
            <a:r>
              <a:rPr lang="en-US" dirty="0"/>
              <a:t>When compared with these handcrafted features, CNN perform as well or even better in terms of accuracy</a:t>
            </a:r>
          </a:p>
        </p:txBody>
      </p:sp>
    </p:spTree>
    <p:extLst>
      <p:ext uri="{BB962C8B-B14F-4D97-AF65-F5344CB8AC3E}">
        <p14:creationId xmlns:p14="http://schemas.microsoft.com/office/powerpoint/2010/main" val="257040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AB8D-A32C-D748-B2CB-BA15C5BEDCCC}"/>
              </a:ext>
            </a:extLst>
          </p:cNvPr>
          <p:cNvSpPr>
            <a:spLocks noGrp="1"/>
          </p:cNvSpPr>
          <p:nvPr>
            <p:ph type="title"/>
          </p:nvPr>
        </p:nvSpPr>
        <p:spPr/>
        <p:txBody>
          <a:bodyPr/>
          <a:lstStyle/>
          <a:p>
            <a:r>
              <a:rPr lang="en-US" b="1" dirty="0"/>
              <a:t>Static Model Architecture</a:t>
            </a:r>
          </a:p>
        </p:txBody>
      </p:sp>
      <p:pic>
        <p:nvPicPr>
          <p:cNvPr id="4" name="Picture 3">
            <a:extLst>
              <a:ext uri="{FF2B5EF4-FFF2-40B4-BE49-F238E27FC236}">
                <a16:creationId xmlns:a16="http://schemas.microsoft.com/office/drawing/2014/main" id="{BAB7ADF2-079B-5742-8B3A-771D7C233399}"/>
              </a:ext>
            </a:extLst>
          </p:cNvPr>
          <p:cNvPicPr>
            <a:picLocks noChangeAspect="1"/>
          </p:cNvPicPr>
          <p:nvPr/>
        </p:nvPicPr>
        <p:blipFill>
          <a:blip r:embed="rId2"/>
          <a:stretch>
            <a:fillRect/>
          </a:stretch>
        </p:blipFill>
        <p:spPr>
          <a:xfrm>
            <a:off x="465500" y="1769110"/>
            <a:ext cx="11025459" cy="3319780"/>
          </a:xfrm>
          <a:prstGeom prst="rect">
            <a:avLst/>
          </a:prstGeom>
        </p:spPr>
      </p:pic>
    </p:spTree>
    <p:extLst>
      <p:ext uri="{BB962C8B-B14F-4D97-AF65-F5344CB8AC3E}">
        <p14:creationId xmlns:p14="http://schemas.microsoft.com/office/powerpoint/2010/main" val="358266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2242-E6FB-3D49-8989-92132F752DD4}"/>
              </a:ext>
            </a:extLst>
          </p:cNvPr>
          <p:cNvSpPr>
            <a:spLocks noGrp="1"/>
          </p:cNvSpPr>
          <p:nvPr>
            <p:ph type="title"/>
          </p:nvPr>
        </p:nvSpPr>
        <p:spPr>
          <a:xfrm>
            <a:off x="838200" y="365126"/>
            <a:ext cx="10515600" cy="977900"/>
          </a:xfrm>
        </p:spPr>
        <p:txBody>
          <a:bodyPr/>
          <a:lstStyle/>
          <a:p>
            <a:r>
              <a:rPr lang="en-US" b="1" dirty="0"/>
              <a:t>Dataset</a:t>
            </a:r>
          </a:p>
        </p:txBody>
      </p:sp>
      <p:sp>
        <p:nvSpPr>
          <p:cNvPr id="3" name="Content Placeholder 2">
            <a:extLst>
              <a:ext uri="{FF2B5EF4-FFF2-40B4-BE49-F238E27FC236}">
                <a16:creationId xmlns:a16="http://schemas.microsoft.com/office/drawing/2014/main" id="{EACBB7F7-3A71-4147-81BE-8E92DEE9073C}"/>
              </a:ext>
            </a:extLst>
          </p:cNvPr>
          <p:cNvSpPr>
            <a:spLocks noGrp="1"/>
          </p:cNvSpPr>
          <p:nvPr>
            <p:ph idx="1"/>
          </p:nvPr>
        </p:nvSpPr>
        <p:spPr>
          <a:xfrm>
            <a:off x="838200" y="1343026"/>
            <a:ext cx="10515600" cy="4833937"/>
          </a:xfrm>
        </p:spPr>
        <p:txBody>
          <a:bodyPr>
            <a:normAutofit fontScale="92500" lnSpcReduction="10000"/>
          </a:bodyPr>
          <a:lstStyle/>
          <a:p>
            <a:r>
              <a:rPr lang="en-US" dirty="0"/>
              <a:t>Training data set contains 87,000 images which are 200x200 pixels. There are 29 classes, of which 26 are for the letters A-Z and 3 classes for Space, Delete and nothing.</a:t>
            </a:r>
          </a:p>
          <a:p>
            <a:r>
              <a:rPr lang="en-US" dirty="0">
                <a:hlinkClick r:id="rId2"/>
              </a:rPr>
              <a:t>https://www.kaggle.com/grassknoted/asl-alphabet</a:t>
            </a:r>
            <a:endParaRPr lang="en-US" dirty="0"/>
          </a:p>
          <a:p>
            <a:r>
              <a:rPr lang="en-US" dirty="0"/>
              <a:t> The test data set contains a mere 29 images per class.</a:t>
            </a:r>
          </a:p>
          <a:p>
            <a:r>
              <a:rPr lang="en-US" dirty="0"/>
              <a:t>We took more images personally to add to this dataset.</a:t>
            </a:r>
          </a:p>
          <a:p>
            <a:r>
              <a:rPr lang="en-US" dirty="0"/>
              <a:t>The first model is built from scratch. It is trained for 5 epochs. Using GPU the training time is roughly around 180-200s for each of the epoch</a:t>
            </a:r>
          </a:p>
          <a:p>
            <a:r>
              <a:rPr lang="en-US" dirty="0"/>
              <a:t>Final training accuracy of the model is 0.9647 and the final validation accuracy is 0.8948. However, testing with real world images lead to an accuracy of 41.15% only.</a:t>
            </a:r>
          </a:p>
          <a:p>
            <a:r>
              <a:rPr lang="en-US" dirty="0"/>
              <a:t>Once images were preprocessed the accuracy improved to 51.23%.</a:t>
            </a:r>
          </a:p>
        </p:txBody>
      </p:sp>
    </p:spTree>
    <p:extLst>
      <p:ext uri="{BB962C8B-B14F-4D97-AF65-F5344CB8AC3E}">
        <p14:creationId xmlns:p14="http://schemas.microsoft.com/office/powerpoint/2010/main" val="292164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5B7D-ADD7-9347-8E76-1B42E3163E8E}"/>
              </a:ext>
            </a:extLst>
          </p:cNvPr>
          <p:cNvSpPr>
            <a:spLocks noGrp="1"/>
          </p:cNvSpPr>
          <p:nvPr>
            <p:ph type="title"/>
          </p:nvPr>
        </p:nvSpPr>
        <p:spPr>
          <a:xfrm>
            <a:off x="838200" y="365125"/>
            <a:ext cx="10515600" cy="906463"/>
          </a:xfrm>
        </p:spPr>
        <p:txBody>
          <a:bodyPr/>
          <a:lstStyle/>
          <a:p>
            <a:r>
              <a:rPr lang="en-US" b="1" dirty="0"/>
              <a:t>Problems</a:t>
            </a:r>
          </a:p>
        </p:txBody>
      </p:sp>
      <p:sp>
        <p:nvSpPr>
          <p:cNvPr id="3" name="Content Placeholder 2">
            <a:extLst>
              <a:ext uri="{FF2B5EF4-FFF2-40B4-BE49-F238E27FC236}">
                <a16:creationId xmlns:a16="http://schemas.microsoft.com/office/drawing/2014/main" id="{353AF177-01CA-2D47-9344-C9C17BCBC4BA}"/>
              </a:ext>
            </a:extLst>
          </p:cNvPr>
          <p:cNvSpPr>
            <a:spLocks noGrp="1"/>
          </p:cNvSpPr>
          <p:nvPr>
            <p:ph idx="1"/>
          </p:nvPr>
        </p:nvSpPr>
        <p:spPr>
          <a:xfrm>
            <a:off x="838200" y="1514475"/>
            <a:ext cx="10515600" cy="4662488"/>
          </a:xfrm>
        </p:spPr>
        <p:txBody>
          <a:bodyPr/>
          <a:lstStyle/>
          <a:p>
            <a:r>
              <a:rPr lang="en-US" dirty="0"/>
              <a:t>It took around 20 mins for 5 epochs with a GPU. </a:t>
            </a:r>
          </a:p>
          <a:p>
            <a:r>
              <a:rPr lang="en-US" dirty="0"/>
              <a:t>It is hard to find resources like GPU as well </a:t>
            </a:r>
          </a:p>
          <a:p>
            <a:r>
              <a:rPr lang="en-US" dirty="0"/>
              <a:t>we needed to retrain after every minor change in the code.</a:t>
            </a:r>
          </a:p>
        </p:txBody>
      </p:sp>
    </p:spTree>
    <p:extLst>
      <p:ext uri="{BB962C8B-B14F-4D97-AF65-F5344CB8AC3E}">
        <p14:creationId xmlns:p14="http://schemas.microsoft.com/office/powerpoint/2010/main" val="85972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D9E5-FCD4-0546-B736-03916BC9CAFA}"/>
              </a:ext>
            </a:extLst>
          </p:cNvPr>
          <p:cNvSpPr>
            <a:spLocks noGrp="1"/>
          </p:cNvSpPr>
          <p:nvPr>
            <p:ph type="title"/>
          </p:nvPr>
        </p:nvSpPr>
        <p:spPr/>
        <p:txBody>
          <a:bodyPr/>
          <a:lstStyle/>
          <a:p>
            <a:r>
              <a:rPr lang="en-US" b="1" dirty="0"/>
              <a:t>Dynamic Model</a:t>
            </a:r>
          </a:p>
        </p:txBody>
      </p:sp>
      <p:sp>
        <p:nvSpPr>
          <p:cNvPr id="3" name="Content Placeholder 2">
            <a:extLst>
              <a:ext uri="{FF2B5EF4-FFF2-40B4-BE49-F238E27FC236}">
                <a16:creationId xmlns:a16="http://schemas.microsoft.com/office/drawing/2014/main" id="{1E354160-EEFC-A848-B815-6C65B9CDAC92}"/>
              </a:ext>
            </a:extLst>
          </p:cNvPr>
          <p:cNvSpPr>
            <a:spLocks noGrp="1"/>
          </p:cNvSpPr>
          <p:nvPr>
            <p:ph idx="1"/>
          </p:nvPr>
        </p:nvSpPr>
        <p:spPr>
          <a:xfrm>
            <a:off x="838200" y="1385888"/>
            <a:ext cx="10515600" cy="4791075"/>
          </a:xfrm>
        </p:spPr>
        <p:txBody>
          <a:bodyPr/>
          <a:lstStyle/>
          <a:p>
            <a:r>
              <a:rPr lang="en-US" dirty="0"/>
              <a:t>To resolve above issues we used the concept of transfer learning</a:t>
            </a:r>
          </a:p>
          <a:p>
            <a:r>
              <a:rPr lang="en-US" dirty="0"/>
              <a:t>This mitigated the tedious job of building CNN from scratch and training them besides providing better accuracy.</a:t>
            </a:r>
          </a:p>
          <a:p>
            <a:r>
              <a:rPr lang="en-US" dirty="0"/>
              <a:t>Here we have used </a:t>
            </a:r>
            <a:r>
              <a:rPr lang="en-US" dirty="0" err="1"/>
              <a:t>MobileNet</a:t>
            </a:r>
            <a:r>
              <a:rPr lang="en-US" dirty="0"/>
              <a:t> CNN Model for transfer learning which is trained with 1.2 million images with 1000 classes.</a:t>
            </a:r>
          </a:p>
          <a:p>
            <a:r>
              <a:rPr lang="en-US" dirty="0"/>
              <a:t>The model combines four </a:t>
            </a:r>
            <a:r>
              <a:rPr lang="en-US" dirty="0" err="1"/>
              <a:t>Mobilenets</a:t>
            </a:r>
            <a:r>
              <a:rPr lang="en-US" dirty="0"/>
              <a:t> that are trained at 5000, 10000, 15000 and 20000 learning iterations with a learning rate of 0.001.</a:t>
            </a:r>
          </a:p>
          <a:p>
            <a:r>
              <a:rPr lang="en-US" dirty="0"/>
              <a:t>We use ensemble Learning to combine decisions from multiple machine learning models (such as classifiers)</a:t>
            </a:r>
          </a:p>
        </p:txBody>
      </p:sp>
    </p:spTree>
    <p:extLst>
      <p:ext uri="{BB962C8B-B14F-4D97-AF65-F5344CB8AC3E}">
        <p14:creationId xmlns:p14="http://schemas.microsoft.com/office/powerpoint/2010/main" val="1156989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A35E-9B1D-2145-AC60-5E3F79F09D84}"/>
              </a:ext>
            </a:extLst>
          </p:cNvPr>
          <p:cNvSpPr>
            <a:spLocks noGrp="1"/>
          </p:cNvSpPr>
          <p:nvPr>
            <p:ph type="title"/>
          </p:nvPr>
        </p:nvSpPr>
        <p:spPr>
          <a:xfrm>
            <a:off x="838200" y="365126"/>
            <a:ext cx="10515600" cy="935038"/>
          </a:xfrm>
        </p:spPr>
        <p:txBody>
          <a:bodyPr/>
          <a:lstStyle/>
          <a:p>
            <a:r>
              <a:rPr lang="en-US" b="1" dirty="0"/>
              <a:t>Model – part 1</a:t>
            </a:r>
          </a:p>
        </p:txBody>
      </p:sp>
      <p:pic>
        <p:nvPicPr>
          <p:cNvPr id="4" name="Content Placeholder 3">
            <a:extLst>
              <a:ext uri="{FF2B5EF4-FFF2-40B4-BE49-F238E27FC236}">
                <a16:creationId xmlns:a16="http://schemas.microsoft.com/office/drawing/2014/main" id="{94D34152-9385-E14D-9104-32F07D2802B1}"/>
              </a:ext>
            </a:extLst>
          </p:cNvPr>
          <p:cNvPicPr>
            <a:picLocks noGrp="1" noChangeAspect="1"/>
          </p:cNvPicPr>
          <p:nvPr>
            <p:ph idx="1"/>
          </p:nvPr>
        </p:nvPicPr>
        <p:blipFill>
          <a:blip r:embed="rId2"/>
          <a:stretch>
            <a:fillRect/>
          </a:stretch>
        </p:blipFill>
        <p:spPr>
          <a:xfrm>
            <a:off x="1443038" y="1585912"/>
            <a:ext cx="8651413" cy="4906961"/>
          </a:xfrm>
          <a:prstGeom prst="rect">
            <a:avLst/>
          </a:prstGeom>
        </p:spPr>
      </p:pic>
    </p:spTree>
    <p:extLst>
      <p:ext uri="{BB962C8B-B14F-4D97-AF65-F5344CB8AC3E}">
        <p14:creationId xmlns:p14="http://schemas.microsoft.com/office/powerpoint/2010/main" val="407313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33DD-0A6C-844C-99C1-9FCA26165B21}"/>
              </a:ext>
            </a:extLst>
          </p:cNvPr>
          <p:cNvSpPr>
            <a:spLocks noGrp="1"/>
          </p:cNvSpPr>
          <p:nvPr>
            <p:ph type="title"/>
          </p:nvPr>
        </p:nvSpPr>
        <p:spPr/>
        <p:txBody>
          <a:bodyPr/>
          <a:lstStyle/>
          <a:p>
            <a:r>
              <a:rPr lang="en-US" b="1" dirty="0"/>
              <a:t>Model – part2</a:t>
            </a:r>
          </a:p>
        </p:txBody>
      </p:sp>
      <p:pic>
        <p:nvPicPr>
          <p:cNvPr id="4" name="Content Placeholder 3">
            <a:extLst>
              <a:ext uri="{FF2B5EF4-FFF2-40B4-BE49-F238E27FC236}">
                <a16:creationId xmlns:a16="http://schemas.microsoft.com/office/drawing/2014/main" id="{D64CC605-85B3-CF4A-BDAE-3DB96CD28C67}"/>
              </a:ext>
            </a:extLst>
          </p:cNvPr>
          <p:cNvPicPr>
            <a:picLocks noGrp="1" noChangeAspect="1"/>
          </p:cNvPicPr>
          <p:nvPr>
            <p:ph idx="1"/>
          </p:nvPr>
        </p:nvPicPr>
        <p:blipFill>
          <a:blip r:embed="rId2"/>
          <a:stretch>
            <a:fillRect/>
          </a:stretch>
        </p:blipFill>
        <p:spPr>
          <a:xfrm>
            <a:off x="1731422" y="1400175"/>
            <a:ext cx="8729155" cy="4776788"/>
          </a:xfrm>
          <a:prstGeom prst="rect">
            <a:avLst/>
          </a:prstGeom>
        </p:spPr>
      </p:pic>
    </p:spTree>
    <p:extLst>
      <p:ext uri="{BB962C8B-B14F-4D97-AF65-F5344CB8AC3E}">
        <p14:creationId xmlns:p14="http://schemas.microsoft.com/office/powerpoint/2010/main" val="270522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1547-7383-F34D-98C7-02B03BB43B39}"/>
              </a:ext>
            </a:extLst>
          </p:cNvPr>
          <p:cNvSpPr>
            <a:spLocks noGrp="1"/>
          </p:cNvSpPr>
          <p:nvPr>
            <p:ph type="title"/>
          </p:nvPr>
        </p:nvSpPr>
        <p:spPr/>
        <p:txBody>
          <a:bodyPr/>
          <a:lstStyle/>
          <a:p>
            <a:r>
              <a:rPr lang="en-US" b="1" dirty="0"/>
              <a:t>Gesture recognition</a:t>
            </a:r>
          </a:p>
        </p:txBody>
      </p:sp>
      <p:sp>
        <p:nvSpPr>
          <p:cNvPr id="3" name="Content Placeholder 2">
            <a:extLst>
              <a:ext uri="{FF2B5EF4-FFF2-40B4-BE49-F238E27FC236}">
                <a16:creationId xmlns:a16="http://schemas.microsoft.com/office/drawing/2014/main" id="{25249CAA-9041-2B40-B6BA-F6843AE2B94C}"/>
              </a:ext>
            </a:extLst>
          </p:cNvPr>
          <p:cNvSpPr>
            <a:spLocks noGrp="1"/>
          </p:cNvSpPr>
          <p:nvPr>
            <p:ph idx="1"/>
          </p:nvPr>
        </p:nvSpPr>
        <p:spPr/>
        <p:txBody>
          <a:bodyPr/>
          <a:lstStyle/>
          <a:p>
            <a:r>
              <a:rPr lang="en-US" dirty="0"/>
              <a:t>Gesture recognition is a type of perceptual computing user interface that allows computers to capture and interpret human gestures as commands.</a:t>
            </a:r>
          </a:p>
          <a:p>
            <a:r>
              <a:rPr lang="en-US" dirty="0"/>
              <a:t>This has proven to be useful in enhancing user experience</a:t>
            </a:r>
          </a:p>
          <a:p>
            <a:endParaRPr lang="en-US" sz="4000" dirty="0"/>
          </a:p>
        </p:txBody>
      </p:sp>
    </p:spTree>
    <p:extLst>
      <p:ext uri="{BB962C8B-B14F-4D97-AF65-F5344CB8AC3E}">
        <p14:creationId xmlns:p14="http://schemas.microsoft.com/office/powerpoint/2010/main" val="244547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B8B2-914A-D943-93E2-9DE02916E12B}"/>
              </a:ext>
            </a:extLst>
          </p:cNvPr>
          <p:cNvSpPr>
            <a:spLocks noGrp="1"/>
          </p:cNvSpPr>
          <p:nvPr>
            <p:ph type="title"/>
          </p:nvPr>
        </p:nvSpPr>
        <p:spPr/>
        <p:txBody>
          <a:bodyPr/>
          <a:lstStyle/>
          <a:p>
            <a:r>
              <a:rPr lang="en-US" b="1" dirty="0"/>
              <a:t>Result Demo</a:t>
            </a:r>
            <a:br>
              <a:rPr lang="en-US" b="1" dirty="0"/>
            </a:br>
            <a:endParaRPr lang="en-US" dirty="0"/>
          </a:p>
        </p:txBody>
      </p:sp>
      <p:sp>
        <p:nvSpPr>
          <p:cNvPr id="3" name="Content Placeholder 2">
            <a:extLst>
              <a:ext uri="{FF2B5EF4-FFF2-40B4-BE49-F238E27FC236}">
                <a16:creationId xmlns:a16="http://schemas.microsoft.com/office/drawing/2014/main" id="{ADA8B99B-D123-404E-9143-AFCD41512B67}"/>
              </a:ext>
            </a:extLst>
          </p:cNvPr>
          <p:cNvSpPr>
            <a:spLocks noGrp="1"/>
          </p:cNvSpPr>
          <p:nvPr>
            <p:ph idx="1"/>
          </p:nvPr>
        </p:nvSpPr>
        <p:spPr>
          <a:xfrm>
            <a:off x="838200" y="1314450"/>
            <a:ext cx="10515600" cy="4862513"/>
          </a:xfrm>
        </p:spPr>
        <p:txBody>
          <a:bodyPr/>
          <a:lstStyle/>
          <a:p>
            <a:r>
              <a:rPr lang="en-US" dirty="0">
                <a:hlinkClick r:id="rId2"/>
              </a:rPr>
              <a:t>https://www.youtube.com/embed/SxZi8f-rl9Q</a:t>
            </a:r>
            <a:endParaRPr lang="en-US" dirty="0"/>
          </a:p>
        </p:txBody>
      </p:sp>
    </p:spTree>
    <p:extLst>
      <p:ext uri="{BB962C8B-B14F-4D97-AF65-F5344CB8AC3E}">
        <p14:creationId xmlns:p14="http://schemas.microsoft.com/office/powerpoint/2010/main" val="366437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8B03-C9A3-D34B-A89B-417E2FB88B4C}"/>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9A95B66C-F87C-534E-B12D-C5B4C827055E}"/>
              </a:ext>
            </a:extLst>
          </p:cNvPr>
          <p:cNvSpPr>
            <a:spLocks noGrp="1"/>
          </p:cNvSpPr>
          <p:nvPr>
            <p:ph idx="1"/>
          </p:nvPr>
        </p:nvSpPr>
        <p:spPr/>
        <p:txBody>
          <a:bodyPr/>
          <a:lstStyle/>
          <a:p>
            <a:r>
              <a:rPr lang="en-US" dirty="0"/>
              <a:t>Gesture classified correctly and feedback YES is given to the model to update the prediction score.</a:t>
            </a:r>
          </a:p>
          <a:p>
            <a:r>
              <a:rPr lang="en-US" dirty="0"/>
              <a:t>Gesture classified is in the </a:t>
            </a:r>
            <a:r>
              <a:rPr lang="en-US" dirty="0" err="1"/>
              <a:t>probablities</a:t>
            </a:r>
            <a:r>
              <a:rPr lang="en-US" dirty="0"/>
              <a:t> list and feedback IN PROBABLES has been sent to the model. Later when the same gesture is given, our system was able to classify it in the expected way.</a:t>
            </a:r>
          </a:p>
          <a:p>
            <a:r>
              <a:rPr lang="en-US" dirty="0"/>
              <a:t>Some letters for which our gestures classified incorrectly, a feedback NO is delivered.</a:t>
            </a:r>
          </a:p>
        </p:txBody>
      </p:sp>
    </p:spTree>
    <p:extLst>
      <p:ext uri="{BB962C8B-B14F-4D97-AF65-F5344CB8AC3E}">
        <p14:creationId xmlns:p14="http://schemas.microsoft.com/office/powerpoint/2010/main" val="80529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B4DF-C9EC-214C-A43E-7E7553595269}"/>
              </a:ext>
            </a:extLst>
          </p:cNvPr>
          <p:cNvSpPr>
            <a:spLocks noGrp="1"/>
          </p:cNvSpPr>
          <p:nvPr>
            <p:ph type="title"/>
          </p:nvPr>
        </p:nvSpPr>
        <p:spPr>
          <a:xfrm>
            <a:off x="838199" y="-80645"/>
            <a:ext cx="10515600" cy="1325563"/>
          </a:xfrm>
        </p:spPr>
        <p:txBody>
          <a:bodyPr/>
          <a:lstStyle/>
          <a:p>
            <a:r>
              <a:rPr lang="en-US" b="1" dirty="0"/>
              <a:t>Challenges</a:t>
            </a:r>
          </a:p>
        </p:txBody>
      </p:sp>
      <p:pic>
        <p:nvPicPr>
          <p:cNvPr id="4" name="Content Placeholder 3">
            <a:extLst>
              <a:ext uri="{FF2B5EF4-FFF2-40B4-BE49-F238E27FC236}">
                <a16:creationId xmlns:a16="http://schemas.microsoft.com/office/drawing/2014/main" id="{C7C6A65E-E2B4-014E-BEBD-7D6963718E03}"/>
              </a:ext>
            </a:extLst>
          </p:cNvPr>
          <p:cNvPicPr>
            <a:picLocks noGrp="1" noChangeAspect="1"/>
          </p:cNvPicPr>
          <p:nvPr>
            <p:ph idx="1"/>
          </p:nvPr>
        </p:nvPicPr>
        <p:blipFill>
          <a:blip r:embed="rId2"/>
          <a:stretch>
            <a:fillRect/>
          </a:stretch>
        </p:blipFill>
        <p:spPr>
          <a:xfrm>
            <a:off x="1172094" y="922655"/>
            <a:ext cx="9344891" cy="4351338"/>
          </a:xfrm>
          <a:prstGeom prst="rect">
            <a:avLst/>
          </a:prstGeom>
        </p:spPr>
      </p:pic>
      <p:sp>
        <p:nvSpPr>
          <p:cNvPr id="3" name="TextBox 2">
            <a:extLst>
              <a:ext uri="{FF2B5EF4-FFF2-40B4-BE49-F238E27FC236}">
                <a16:creationId xmlns:a16="http://schemas.microsoft.com/office/drawing/2014/main" id="{6C60B881-8556-9547-A2B7-8A0EF4C6F6E7}"/>
              </a:ext>
            </a:extLst>
          </p:cNvPr>
          <p:cNvSpPr txBox="1"/>
          <p:nvPr/>
        </p:nvSpPr>
        <p:spPr>
          <a:xfrm>
            <a:off x="1172094" y="5463540"/>
            <a:ext cx="9172056" cy="646331"/>
          </a:xfrm>
          <a:prstGeom prst="rect">
            <a:avLst/>
          </a:prstGeom>
          <a:noFill/>
        </p:spPr>
        <p:txBody>
          <a:bodyPr wrap="square" rtlCol="0">
            <a:spAutoFit/>
          </a:bodyPr>
          <a:lstStyle/>
          <a:p>
            <a:pPr marL="285750" indent="-285750">
              <a:buFont typeface="Arial" panose="020B0604020202020204" pitchFamily="34" charset="0"/>
              <a:buChar char="•"/>
            </a:pPr>
            <a:r>
              <a:rPr lang="en-US" dirty="0"/>
              <a:t>Unrecognizable skin color.</a:t>
            </a:r>
          </a:p>
          <a:p>
            <a:pPr marL="285750" indent="-285750">
              <a:buFont typeface="Arial" panose="020B0604020202020204" pitchFamily="34" charset="0"/>
              <a:buChar char="•"/>
            </a:pPr>
            <a:r>
              <a:rPr lang="en-US" dirty="0"/>
              <a:t>Cluttered background.</a:t>
            </a:r>
          </a:p>
        </p:txBody>
      </p:sp>
    </p:spTree>
    <p:extLst>
      <p:ext uri="{BB962C8B-B14F-4D97-AF65-F5344CB8AC3E}">
        <p14:creationId xmlns:p14="http://schemas.microsoft.com/office/powerpoint/2010/main" val="173483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B3A5-90CA-2142-801C-283B65B73E4D}"/>
              </a:ext>
            </a:extLst>
          </p:cNvPr>
          <p:cNvSpPr>
            <a:spLocks noGrp="1"/>
          </p:cNvSpPr>
          <p:nvPr>
            <p:ph type="title"/>
          </p:nvPr>
        </p:nvSpPr>
        <p:spPr>
          <a:xfrm>
            <a:off x="838200" y="365125"/>
            <a:ext cx="10515600" cy="963613"/>
          </a:xfrm>
        </p:spPr>
        <p:txBody>
          <a:bodyPr/>
          <a:lstStyle/>
          <a:p>
            <a:r>
              <a:rPr lang="en-US" b="1" dirty="0"/>
              <a:t>Future work</a:t>
            </a:r>
          </a:p>
        </p:txBody>
      </p:sp>
      <p:sp>
        <p:nvSpPr>
          <p:cNvPr id="3" name="Content Placeholder 2">
            <a:extLst>
              <a:ext uri="{FF2B5EF4-FFF2-40B4-BE49-F238E27FC236}">
                <a16:creationId xmlns:a16="http://schemas.microsoft.com/office/drawing/2014/main" id="{B950BE20-A98E-0649-8CA8-9FA84E247ED4}"/>
              </a:ext>
            </a:extLst>
          </p:cNvPr>
          <p:cNvSpPr>
            <a:spLocks noGrp="1"/>
          </p:cNvSpPr>
          <p:nvPr>
            <p:ph idx="1"/>
          </p:nvPr>
        </p:nvSpPr>
        <p:spPr>
          <a:xfrm>
            <a:off x="838200" y="1485900"/>
            <a:ext cx="10515600" cy="4691063"/>
          </a:xfrm>
        </p:spPr>
        <p:txBody>
          <a:bodyPr>
            <a:normAutofit/>
          </a:bodyPr>
          <a:lstStyle/>
          <a:p>
            <a:r>
              <a:rPr lang="en-US" dirty="0"/>
              <a:t>Gestures that require </a:t>
            </a:r>
            <a:r>
              <a:rPr lang="en-US" dirty="0" err="1"/>
              <a:t>spatio</a:t>
            </a:r>
            <a:r>
              <a:rPr lang="en-US" dirty="0"/>
              <a:t>-temporal features for classification could be determined using depth sensors. </a:t>
            </a:r>
          </a:p>
          <a:p>
            <a:r>
              <a:rPr lang="en-US" dirty="0"/>
              <a:t>For cases where the background color is close to the skin color of ROI, the hand segmentation is not so effective. Techniques to overcome this problem would significantly broaden the application of our system.</a:t>
            </a:r>
          </a:p>
          <a:p>
            <a:r>
              <a:rPr lang="en-US" dirty="0"/>
              <a:t>Memory based learning algorithms like RNN, LSTM could be used to extend the range of supportable gestures by also considering those which involve object movement between frames into account.</a:t>
            </a:r>
          </a:p>
          <a:p>
            <a:endParaRPr lang="en-US" dirty="0"/>
          </a:p>
        </p:txBody>
      </p:sp>
    </p:spTree>
    <p:extLst>
      <p:ext uri="{BB962C8B-B14F-4D97-AF65-F5344CB8AC3E}">
        <p14:creationId xmlns:p14="http://schemas.microsoft.com/office/powerpoint/2010/main" val="328664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8000-86B3-A744-8FA7-CE03E950ABE0}"/>
              </a:ext>
            </a:extLst>
          </p:cNvPr>
          <p:cNvSpPr>
            <a:spLocks noGrp="1"/>
          </p:cNvSpPr>
          <p:nvPr>
            <p:ph type="title"/>
          </p:nvPr>
        </p:nvSpPr>
        <p:spPr/>
        <p:txBody>
          <a:bodyPr/>
          <a:lstStyle/>
          <a:p>
            <a:r>
              <a:rPr lang="en-US" b="1" dirty="0"/>
              <a:t>Applications</a:t>
            </a:r>
          </a:p>
        </p:txBody>
      </p:sp>
      <p:sp>
        <p:nvSpPr>
          <p:cNvPr id="3" name="Content Placeholder 2">
            <a:extLst>
              <a:ext uri="{FF2B5EF4-FFF2-40B4-BE49-F238E27FC236}">
                <a16:creationId xmlns:a16="http://schemas.microsoft.com/office/drawing/2014/main" id="{715FE26E-7EEC-F844-9F8F-675D8B1D5DF5}"/>
              </a:ext>
            </a:extLst>
          </p:cNvPr>
          <p:cNvSpPr>
            <a:spLocks noGrp="1"/>
          </p:cNvSpPr>
          <p:nvPr>
            <p:ph idx="1"/>
          </p:nvPr>
        </p:nvSpPr>
        <p:spPr/>
        <p:txBody>
          <a:bodyPr/>
          <a:lstStyle/>
          <a:p>
            <a:r>
              <a:rPr lang="en-US" dirty="0"/>
              <a:t>Integrating the gestural channel in Human-Computer interaction</a:t>
            </a:r>
          </a:p>
          <a:p>
            <a:r>
              <a:rPr lang="en-US" dirty="0"/>
              <a:t>virtual environment control</a:t>
            </a:r>
          </a:p>
          <a:p>
            <a:r>
              <a:rPr lang="en-US" dirty="0"/>
              <a:t>sign language translation</a:t>
            </a:r>
          </a:p>
          <a:p>
            <a:r>
              <a:rPr lang="en-US" dirty="0"/>
              <a:t>robot remote control</a:t>
            </a:r>
          </a:p>
          <a:p>
            <a:r>
              <a:rPr lang="en-US" dirty="0"/>
              <a:t>ASL recognition</a:t>
            </a:r>
          </a:p>
        </p:txBody>
      </p:sp>
    </p:spTree>
    <p:extLst>
      <p:ext uri="{BB962C8B-B14F-4D97-AF65-F5344CB8AC3E}">
        <p14:creationId xmlns:p14="http://schemas.microsoft.com/office/powerpoint/2010/main" val="47247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F81E-6EE8-2948-8D3B-8D9330D0AEFC}"/>
              </a:ext>
            </a:extLst>
          </p:cNvPr>
          <p:cNvSpPr>
            <a:spLocks noGrp="1"/>
          </p:cNvSpPr>
          <p:nvPr>
            <p:ph type="title"/>
          </p:nvPr>
        </p:nvSpPr>
        <p:spPr/>
        <p:txBody>
          <a:bodyPr/>
          <a:lstStyle/>
          <a:p>
            <a:r>
              <a:rPr lang="en-US" b="1" dirty="0"/>
              <a:t>Related Work</a:t>
            </a:r>
          </a:p>
        </p:txBody>
      </p:sp>
      <p:sp>
        <p:nvSpPr>
          <p:cNvPr id="3" name="Content Placeholder 2">
            <a:extLst>
              <a:ext uri="{FF2B5EF4-FFF2-40B4-BE49-F238E27FC236}">
                <a16:creationId xmlns:a16="http://schemas.microsoft.com/office/drawing/2014/main" id="{D0A891E1-5AA9-D14D-9A92-6288B67039ED}"/>
              </a:ext>
            </a:extLst>
          </p:cNvPr>
          <p:cNvSpPr>
            <a:spLocks noGrp="1"/>
          </p:cNvSpPr>
          <p:nvPr>
            <p:ph idx="1"/>
          </p:nvPr>
        </p:nvSpPr>
        <p:spPr/>
        <p:txBody>
          <a:bodyPr/>
          <a:lstStyle/>
          <a:p>
            <a:r>
              <a:rPr lang="en-US" dirty="0"/>
              <a:t>Extract </a:t>
            </a:r>
            <a:r>
              <a:rPr lang="en-US" dirty="0" err="1"/>
              <a:t>spacio</a:t>
            </a:r>
            <a:r>
              <a:rPr lang="en-US" dirty="0"/>
              <a:t>-temporal features and build Hidden Markov Models</a:t>
            </a:r>
          </a:p>
          <a:p>
            <a:r>
              <a:rPr lang="en-US" dirty="0"/>
              <a:t>Using techniques like Support Vector Machines, Artificial Neural Networks, Fuzzy c-means clustering, etc. where feature engineering plays a crucial role in prediction accuracy.</a:t>
            </a:r>
          </a:p>
          <a:p>
            <a:r>
              <a:rPr lang="en-US" dirty="0"/>
              <a:t>Recent researches in CV suggest that deep learning gives the best classification accuracy for gesture recognition.</a:t>
            </a:r>
          </a:p>
        </p:txBody>
      </p:sp>
    </p:spTree>
    <p:extLst>
      <p:ext uri="{BB962C8B-B14F-4D97-AF65-F5344CB8AC3E}">
        <p14:creationId xmlns:p14="http://schemas.microsoft.com/office/powerpoint/2010/main" val="324454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6282-83A7-604A-9363-507259F92DD7}"/>
              </a:ext>
            </a:extLst>
          </p:cNvPr>
          <p:cNvSpPr>
            <a:spLocks noGrp="1"/>
          </p:cNvSpPr>
          <p:nvPr>
            <p:ph type="title"/>
          </p:nvPr>
        </p:nvSpPr>
        <p:spPr/>
        <p:txBody>
          <a:bodyPr/>
          <a:lstStyle/>
          <a:p>
            <a:r>
              <a:rPr lang="en-US" b="1" dirty="0"/>
              <a:t>Challenges in detecting hand</a:t>
            </a:r>
          </a:p>
        </p:txBody>
      </p:sp>
      <p:sp>
        <p:nvSpPr>
          <p:cNvPr id="3" name="Content Placeholder 2">
            <a:extLst>
              <a:ext uri="{FF2B5EF4-FFF2-40B4-BE49-F238E27FC236}">
                <a16:creationId xmlns:a16="http://schemas.microsoft.com/office/drawing/2014/main" id="{99FDCBAD-5484-3E4B-9436-F042FB0E3AE0}"/>
              </a:ext>
            </a:extLst>
          </p:cNvPr>
          <p:cNvSpPr>
            <a:spLocks noGrp="1"/>
          </p:cNvSpPr>
          <p:nvPr>
            <p:ph idx="1"/>
          </p:nvPr>
        </p:nvSpPr>
        <p:spPr/>
        <p:txBody>
          <a:bodyPr/>
          <a:lstStyle/>
          <a:p>
            <a:r>
              <a:rPr lang="en-US" dirty="0"/>
              <a:t>If we contour the hand by the RGB value (color of the skin) then the issue is that our face and background might get filtered in too.</a:t>
            </a:r>
          </a:p>
          <a:p>
            <a:r>
              <a:rPr lang="en-US" dirty="0"/>
              <a:t>Wearing a different colored glove may solve the issue with contour but it degrades the user experience</a:t>
            </a:r>
          </a:p>
          <a:p>
            <a:r>
              <a:rPr lang="en-US" dirty="0"/>
              <a:t>Challenges with variable lighting in case of contouring with RGB values</a:t>
            </a:r>
          </a:p>
          <a:p>
            <a:r>
              <a:rPr lang="en-US" dirty="0"/>
              <a:t>Differences in skin tone range of the user</a:t>
            </a:r>
          </a:p>
          <a:p>
            <a:r>
              <a:rPr lang="en-US" dirty="0"/>
              <a:t>Subtracting background might not be effective since it would add in noise.</a:t>
            </a:r>
          </a:p>
          <a:p>
            <a:endParaRPr lang="en-US" dirty="0"/>
          </a:p>
          <a:p>
            <a:endParaRPr lang="en-US" dirty="0"/>
          </a:p>
        </p:txBody>
      </p:sp>
    </p:spTree>
    <p:extLst>
      <p:ext uri="{BB962C8B-B14F-4D97-AF65-F5344CB8AC3E}">
        <p14:creationId xmlns:p14="http://schemas.microsoft.com/office/powerpoint/2010/main" val="157380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DB64-BFDD-864B-8B06-B3BE08494630}"/>
              </a:ext>
            </a:extLst>
          </p:cNvPr>
          <p:cNvSpPr>
            <a:spLocks noGrp="1"/>
          </p:cNvSpPr>
          <p:nvPr>
            <p:ph type="title"/>
          </p:nvPr>
        </p:nvSpPr>
        <p:spPr/>
        <p:txBody>
          <a:bodyPr>
            <a:normAutofit/>
          </a:bodyPr>
          <a:lstStyle/>
          <a:p>
            <a:pPr marL="0" indent="0"/>
            <a:r>
              <a:rPr lang="en-US" b="1" dirty="0"/>
              <a:t>An Iterative Approach</a:t>
            </a:r>
          </a:p>
        </p:txBody>
      </p:sp>
      <p:sp>
        <p:nvSpPr>
          <p:cNvPr id="3" name="Content Placeholder 2">
            <a:extLst>
              <a:ext uri="{FF2B5EF4-FFF2-40B4-BE49-F238E27FC236}">
                <a16:creationId xmlns:a16="http://schemas.microsoft.com/office/drawing/2014/main" id="{C8883EA9-4868-134B-A845-B3D071E5C332}"/>
              </a:ext>
            </a:extLst>
          </p:cNvPr>
          <p:cNvSpPr>
            <a:spLocks noGrp="1"/>
          </p:cNvSpPr>
          <p:nvPr>
            <p:ph idx="1"/>
          </p:nvPr>
        </p:nvSpPr>
        <p:spPr/>
        <p:txBody>
          <a:bodyPr/>
          <a:lstStyle/>
          <a:p>
            <a:pPr marL="0" indent="0">
              <a:buNone/>
            </a:pPr>
            <a:endParaRPr lang="en-US" dirty="0"/>
          </a:p>
          <a:p>
            <a:pPr marL="0" indent="0">
              <a:buNone/>
            </a:pPr>
            <a:r>
              <a:rPr lang="en-US" dirty="0"/>
              <a:t>1) The Region Of Interest is kept static</a:t>
            </a:r>
          </a:p>
          <a:p>
            <a:pPr marL="0" indent="0">
              <a:buNone/>
            </a:pPr>
            <a:r>
              <a:rPr lang="en-US" dirty="0"/>
              <a:t>The region where the hand should appear is static and predefined</a:t>
            </a:r>
          </a:p>
          <a:p>
            <a:pPr marL="0" indent="0">
              <a:buNone/>
            </a:pPr>
            <a:endParaRPr lang="en-US" dirty="0"/>
          </a:p>
          <a:p>
            <a:pPr marL="0" indent="0">
              <a:buNone/>
            </a:pPr>
            <a:r>
              <a:rPr lang="en-US" dirty="0"/>
              <a:t>2) The Region Of Interest is dynamically determined</a:t>
            </a:r>
          </a:p>
          <a:p>
            <a:pPr marL="0" indent="0">
              <a:buNone/>
            </a:pPr>
            <a:r>
              <a:rPr lang="en-US" dirty="0"/>
              <a:t>The region where the hand should appear is not predefined detected on the fly in the runtime.</a:t>
            </a:r>
          </a:p>
          <a:p>
            <a:pPr marL="0" indent="0">
              <a:buNone/>
            </a:pPr>
            <a:endParaRPr lang="en-US" dirty="0"/>
          </a:p>
        </p:txBody>
      </p:sp>
    </p:spTree>
    <p:extLst>
      <p:ext uri="{BB962C8B-B14F-4D97-AF65-F5344CB8AC3E}">
        <p14:creationId xmlns:p14="http://schemas.microsoft.com/office/powerpoint/2010/main" val="328563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7DF5-E4F9-C04D-B9B9-C2CDB0A9EC78}"/>
              </a:ext>
            </a:extLst>
          </p:cNvPr>
          <p:cNvSpPr>
            <a:spLocks noGrp="1"/>
          </p:cNvSpPr>
          <p:nvPr>
            <p:ph type="title"/>
          </p:nvPr>
        </p:nvSpPr>
        <p:spPr/>
        <p:txBody>
          <a:bodyPr/>
          <a:lstStyle/>
          <a:p>
            <a:r>
              <a:rPr lang="en-US" b="1" dirty="0"/>
              <a:t>Static Processing</a:t>
            </a:r>
          </a:p>
        </p:txBody>
      </p:sp>
      <p:sp>
        <p:nvSpPr>
          <p:cNvPr id="3" name="Content Placeholder 2">
            <a:extLst>
              <a:ext uri="{FF2B5EF4-FFF2-40B4-BE49-F238E27FC236}">
                <a16:creationId xmlns:a16="http://schemas.microsoft.com/office/drawing/2014/main" id="{526E1E26-B1A4-2548-86C2-93EB9EE1A595}"/>
              </a:ext>
            </a:extLst>
          </p:cNvPr>
          <p:cNvSpPr>
            <a:spLocks noGrp="1"/>
          </p:cNvSpPr>
          <p:nvPr>
            <p:ph idx="1"/>
          </p:nvPr>
        </p:nvSpPr>
        <p:spPr/>
        <p:txBody>
          <a:bodyPr>
            <a:normAutofit fontScale="92500" lnSpcReduction="20000"/>
          </a:bodyPr>
          <a:lstStyle/>
          <a:p>
            <a:r>
              <a:rPr lang="en-US" dirty="0"/>
              <a:t>OpenCV continuously gets input frames from the system camera.</a:t>
            </a:r>
          </a:p>
          <a:p>
            <a:r>
              <a:rPr lang="en-US" dirty="0"/>
              <a:t>The input frame is transformed from RGB to </a:t>
            </a:r>
            <a:r>
              <a:rPr lang="en-US" dirty="0" err="1"/>
              <a:t>YCbCr</a:t>
            </a:r>
            <a:r>
              <a:rPr lang="en-US" dirty="0"/>
              <a:t> color space.</a:t>
            </a:r>
          </a:p>
          <a:p>
            <a:r>
              <a:rPr lang="en-US" dirty="0"/>
              <a:t>From the input frame, we crop out the ROI and convert it into a binary image and apply Gaussian filter.</a:t>
            </a:r>
          </a:p>
          <a:p>
            <a:r>
              <a:rPr lang="en-US" dirty="0"/>
              <a:t>The first ROI frame is saved as a reference for the background and in the next 25 frames, we accumulate the weights and update the background.</a:t>
            </a:r>
          </a:p>
          <a:p>
            <a:r>
              <a:rPr lang="en-US" dirty="0"/>
              <a:t>Once the background is fixed, perform morphological transformations like dilation, erosion and median filter to sieve the background noise and preserve structural integrity.</a:t>
            </a:r>
          </a:p>
          <a:p>
            <a:r>
              <a:rPr lang="en-US" dirty="0"/>
              <a:t>Threshold the image to get the foreground. The maximum contour area gives the segmented hand which could be sent to the model for gesture prediction.</a:t>
            </a:r>
          </a:p>
        </p:txBody>
      </p:sp>
    </p:spTree>
    <p:extLst>
      <p:ext uri="{BB962C8B-B14F-4D97-AF65-F5344CB8AC3E}">
        <p14:creationId xmlns:p14="http://schemas.microsoft.com/office/powerpoint/2010/main" val="367664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ss, indoor, photo, sitting&#10;&#10;Description automatically generated">
            <a:extLst>
              <a:ext uri="{FF2B5EF4-FFF2-40B4-BE49-F238E27FC236}">
                <a16:creationId xmlns:a16="http://schemas.microsoft.com/office/drawing/2014/main" id="{70461E73-CA33-C440-886C-5DA3F41BD222}"/>
              </a:ext>
            </a:extLst>
          </p:cNvPr>
          <p:cNvPicPr>
            <a:picLocks noChangeAspect="1"/>
          </p:cNvPicPr>
          <p:nvPr/>
        </p:nvPicPr>
        <p:blipFill>
          <a:blip r:embed="rId2"/>
          <a:stretch>
            <a:fillRect/>
          </a:stretch>
        </p:blipFill>
        <p:spPr>
          <a:xfrm>
            <a:off x="643467" y="1840585"/>
            <a:ext cx="5294716" cy="3176828"/>
          </a:xfrm>
          <a:prstGeom prst="rect">
            <a:avLst/>
          </a:prstGeom>
        </p:spPr>
      </p:pic>
      <p:cxnSp>
        <p:nvCxnSpPr>
          <p:cNvPr id="23" name="Straight Connector 1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mans face&#10;&#10;Description automatically generated">
            <a:extLst>
              <a:ext uri="{FF2B5EF4-FFF2-40B4-BE49-F238E27FC236}">
                <a16:creationId xmlns:a16="http://schemas.microsoft.com/office/drawing/2014/main" id="{0F51A987-CDD2-F348-8C88-FF1B82E6D8F5}"/>
              </a:ext>
            </a:extLst>
          </p:cNvPr>
          <p:cNvPicPr>
            <a:picLocks noChangeAspect="1"/>
          </p:cNvPicPr>
          <p:nvPr/>
        </p:nvPicPr>
        <p:blipFill>
          <a:blip r:embed="rId3"/>
          <a:stretch>
            <a:fillRect/>
          </a:stretch>
        </p:blipFill>
        <p:spPr>
          <a:xfrm>
            <a:off x="6253817" y="1833967"/>
            <a:ext cx="5294715" cy="3190065"/>
          </a:xfrm>
          <a:prstGeom prst="rect">
            <a:avLst/>
          </a:prstGeom>
        </p:spPr>
      </p:pic>
    </p:spTree>
    <p:extLst>
      <p:ext uri="{BB962C8B-B14F-4D97-AF65-F5344CB8AC3E}">
        <p14:creationId xmlns:p14="http://schemas.microsoft.com/office/powerpoint/2010/main" val="3803045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4E1-DC6B-6648-AE96-0290B49927F0}"/>
              </a:ext>
            </a:extLst>
          </p:cNvPr>
          <p:cNvSpPr>
            <a:spLocks noGrp="1"/>
          </p:cNvSpPr>
          <p:nvPr>
            <p:ph type="title"/>
          </p:nvPr>
        </p:nvSpPr>
        <p:spPr/>
        <p:txBody>
          <a:bodyPr/>
          <a:lstStyle/>
          <a:p>
            <a:r>
              <a:rPr lang="en-US" b="1" dirty="0"/>
              <a:t>Challenges - static</a:t>
            </a:r>
            <a:br>
              <a:rPr lang="en-US" b="1" dirty="0"/>
            </a:br>
            <a:endParaRPr lang="en-US" dirty="0"/>
          </a:p>
        </p:txBody>
      </p:sp>
      <p:sp>
        <p:nvSpPr>
          <p:cNvPr id="3" name="Content Placeholder 2">
            <a:extLst>
              <a:ext uri="{FF2B5EF4-FFF2-40B4-BE49-F238E27FC236}">
                <a16:creationId xmlns:a16="http://schemas.microsoft.com/office/drawing/2014/main" id="{13EB1CFC-E602-6048-BCF2-18B080210D50}"/>
              </a:ext>
            </a:extLst>
          </p:cNvPr>
          <p:cNvSpPr>
            <a:spLocks noGrp="1"/>
          </p:cNvSpPr>
          <p:nvPr>
            <p:ph idx="1"/>
          </p:nvPr>
        </p:nvSpPr>
        <p:spPr>
          <a:xfrm>
            <a:off x="838200" y="1185863"/>
            <a:ext cx="10515600" cy="4991100"/>
          </a:xfrm>
        </p:spPr>
        <p:txBody>
          <a:bodyPr/>
          <a:lstStyle/>
          <a:p>
            <a:r>
              <a:rPr lang="en-US" dirty="0"/>
              <a:t>We expect “only the hand” to be present in the ROI</a:t>
            </a:r>
          </a:p>
          <a:p>
            <a:pPr marL="0" indent="0">
              <a:buNone/>
            </a:pPr>
            <a:endParaRPr lang="en-US" dirty="0"/>
          </a:p>
        </p:txBody>
      </p:sp>
      <p:pic>
        <p:nvPicPr>
          <p:cNvPr id="6" name="Picture 5">
            <a:extLst>
              <a:ext uri="{FF2B5EF4-FFF2-40B4-BE49-F238E27FC236}">
                <a16:creationId xmlns:a16="http://schemas.microsoft.com/office/drawing/2014/main" id="{4A6C25F9-526B-F146-A509-327157AF3660}"/>
              </a:ext>
            </a:extLst>
          </p:cNvPr>
          <p:cNvPicPr>
            <a:picLocks noChangeAspect="1"/>
          </p:cNvPicPr>
          <p:nvPr/>
        </p:nvPicPr>
        <p:blipFill>
          <a:blip r:embed="rId2"/>
          <a:stretch>
            <a:fillRect/>
          </a:stretch>
        </p:blipFill>
        <p:spPr>
          <a:xfrm>
            <a:off x="942975" y="1828800"/>
            <a:ext cx="10203656" cy="4664075"/>
          </a:xfrm>
          <a:prstGeom prst="rect">
            <a:avLst/>
          </a:prstGeom>
        </p:spPr>
      </p:pic>
    </p:spTree>
    <p:extLst>
      <p:ext uri="{BB962C8B-B14F-4D97-AF65-F5344CB8AC3E}">
        <p14:creationId xmlns:p14="http://schemas.microsoft.com/office/powerpoint/2010/main" val="1393405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1012</Words>
  <Application>Microsoft Macintosh PowerPoint</Application>
  <PresentationFormat>Widescreen</PresentationFormat>
  <Paragraphs>82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 Gesture recognition</vt:lpstr>
      <vt:lpstr>Gesture recognition</vt:lpstr>
      <vt:lpstr>Applications</vt:lpstr>
      <vt:lpstr>Related Work</vt:lpstr>
      <vt:lpstr>Challenges in detecting hand</vt:lpstr>
      <vt:lpstr>An Iterative Approach</vt:lpstr>
      <vt:lpstr>Static Processing</vt:lpstr>
      <vt:lpstr>PowerPoint Presentation</vt:lpstr>
      <vt:lpstr>Challenges - static </vt:lpstr>
      <vt:lpstr>Dynamic Processing</vt:lpstr>
      <vt:lpstr>PowerPoint Presentation</vt:lpstr>
      <vt:lpstr>PowerPoint Presentation</vt:lpstr>
      <vt:lpstr>CNN Model</vt:lpstr>
      <vt:lpstr>Static Model Architecture</vt:lpstr>
      <vt:lpstr>Dataset</vt:lpstr>
      <vt:lpstr>Problems</vt:lpstr>
      <vt:lpstr>Dynamic Model</vt:lpstr>
      <vt:lpstr>Model – part 1</vt:lpstr>
      <vt:lpstr>Model – part2</vt:lpstr>
      <vt:lpstr>Result Demo </vt:lpstr>
      <vt:lpstr>Results</vt:lpstr>
      <vt:lpstr>Challenges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Gesture recognition</dc:title>
  <dc:creator>MUTHUNAGAPPAN MUTHURAMAN</dc:creator>
  <cp:lastModifiedBy>MUTHUNAGAPPAN MUTHURAMAN</cp:lastModifiedBy>
  <cp:revision>3</cp:revision>
  <dcterms:created xsi:type="dcterms:W3CDTF">2020-05-04T23:28:30Z</dcterms:created>
  <dcterms:modified xsi:type="dcterms:W3CDTF">2020-05-05T00:32:02Z</dcterms:modified>
</cp:coreProperties>
</file>